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3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Phase C: IS Architecture (App)" id="{F566FB87-C2D4-4E04-A7C8-53189FD1F5C2}">
          <p14:sldIdLst>
            <p14:sldId id="412"/>
            <p14:sldId id="413"/>
            <p14:sldId id="414"/>
            <p14:sldId id="415"/>
            <p14:sldId id="416"/>
          </p14:sldIdLst>
        </p14:section>
        <p14:section name="Phase C: IS Architecture (Data)" id="{BD47F79F-18FF-4975-8533-CBA5582780F6}">
          <p14:sldIdLst>
            <p14:sldId id="417"/>
            <p14:sldId id="418"/>
          </p14:sldIdLst>
        </p14:section>
        <p14:section name="Phase D: Technology Architecture" id="{990DDAAE-B9C1-4690-8D4E-D9B489DB7DE9}">
          <p14:sldIdLst>
            <p14:sldId id="419"/>
            <p14:sldId id="420"/>
            <p14:sldId id="421"/>
            <p14:sldId id="422"/>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94" d="100"/>
          <a:sy n="94" d="100"/>
        </p:scale>
        <p:origin x="618"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41</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3EB-C75A-B4C7-2A78-F08A4B823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F919F6-918C-1561-DEA2-266296C29B9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22: Application Cooperation View (Baseline)</a:t>
            </a:r>
            <a:endParaRPr lang="en-US" cap="none" dirty="0"/>
          </a:p>
        </p:txBody>
      </p:sp>
      <p:sp>
        <p:nvSpPr>
          <p:cNvPr id="9" name="TextBox 8">
            <a:extLst>
              <a:ext uri="{FF2B5EF4-FFF2-40B4-BE49-F238E27FC236}">
                <a16:creationId xmlns:a16="http://schemas.microsoft.com/office/drawing/2014/main" id="{527262A0-78BE-CCCF-C8FD-EDBDF37574DD}"/>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025</a:t>
            </a:r>
          </a:p>
        </p:txBody>
      </p:sp>
      <p:pic>
        <p:nvPicPr>
          <p:cNvPr id="12" name="Picture 11">
            <a:extLst>
              <a:ext uri="{FF2B5EF4-FFF2-40B4-BE49-F238E27FC236}">
                <a16:creationId xmlns:a16="http://schemas.microsoft.com/office/drawing/2014/main" id="{4A3B494E-B87D-FEF4-1485-FF1794BB56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A13CAC-C055-0EFE-7CC4-1457BFB3E7C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47B9898-6678-0AC5-C9D3-46DF116C2AA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533F0DC-D72C-A619-E434-F9833F65A64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36B590-24EF-6B79-4D1F-794833CC2D3D}"/>
              </a:ext>
            </a:extLst>
          </p:cNvPr>
          <p:cNvPicPr>
            <a:picLocks noChangeAspect="1"/>
          </p:cNvPicPr>
          <p:nvPr/>
        </p:nvPicPr>
        <p:blipFill>
          <a:blip r:embed="rId5"/>
          <a:stretch>
            <a:fillRect/>
          </a:stretch>
        </p:blipFill>
        <p:spPr>
          <a:xfrm>
            <a:off x="1776230" y="1638164"/>
            <a:ext cx="10038080" cy="47931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8CFC4F-CF72-DBD8-A786-61517703FF57}"/>
              </a:ext>
            </a:extLst>
          </p:cNvPr>
          <p:cNvPicPr>
            <a:picLocks noChangeAspect="1"/>
          </p:cNvPicPr>
          <p:nvPr/>
        </p:nvPicPr>
        <p:blipFill>
          <a:blip r:embed="rId6"/>
          <a:stretch>
            <a:fillRect/>
          </a:stretch>
        </p:blipFill>
        <p:spPr>
          <a:xfrm>
            <a:off x="7536012" y="3335670"/>
            <a:ext cx="4141235" cy="319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1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73C6-A1D4-DE3A-778F-C31B4EA4F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364EC-2F84-85A0-5F5A-D28C2C297F0C}"/>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23: Application Cooperation View (Target)</a:t>
            </a:r>
            <a:endParaRPr lang="en-US" cap="none" dirty="0"/>
          </a:p>
        </p:txBody>
      </p:sp>
      <p:sp>
        <p:nvSpPr>
          <p:cNvPr id="9" name="TextBox 8">
            <a:extLst>
              <a:ext uri="{FF2B5EF4-FFF2-40B4-BE49-F238E27FC236}">
                <a16:creationId xmlns:a16="http://schemas.microsoft.com/office/drawing/2014/main" id="{C5EA221B-1292-052F-7C20-50F5EE1718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026</a:t>
            </a:r>
          </a:p>
        </p:txBody>
      </p:sp>
      <p:pic>
        <p:nvPicPr>
          <p:cNvPr id="12" name="Picture 11">
            <a:extLst>
              <a:ext uri="{FF2B5EF4-FFF2-40B4-BE49-F238E27FC236}">
                <a16:creationId xmlns:a16="http://schemas.microsoft.com/office/drawing/2014/main" id="{DB8B7A85-DD88-E21C-CF5F-92069B9C7428}"/>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BBB4AA-19FA-F60C-6EF4-A21A68549D4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FF2D83E-C5F8-9576-A446-312BB8A89EE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6DBF7CB-5A11-5575-952A-D1E5E1BA88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CEADA1F3-EF09-6504-0F20-DB500FA174DE}"/>
              </a:ext>
            </a:extLst>
          </p:cNvPr>
          <p:cNvPicPr>
            <a:picLocks noChangeAspect="1"/>
          </p:cNvPicPr>
          <p:nvPr/>
        </p:nvPicPr>
        <p:blipFill>
          <a:blip r:embed="rId5"/>
          <a:stretch>
            <a:fillRect/>
          </a:stretch>
        </p:blipFill>
        <p:spPr>
          <a:xfrm>
            <a:off x="1865366" y="1558773"/>
            <a:ext cx="10153913" cy="48826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ABE42-AFF5-D58A-D835-F50A9B828601}"/>
              </a:ext>
            </a:extLst>
          </p:cNvPr>
          <p:cNvPicPr>
            <a:picLocks noChangeAspect="1"/>
          </p:cNvPicPr>
          <p:nvPr/>
        </p:nvPicPr>
        <p:blipFill>
          <a:blip r:embed="rId6"/>
          <a:stretch>
            <a:fillRect/>
          </a:stretch>
        </p:blipFill>
        <p:spPr>
          <a:xfrm>
            <a:off x="8051749" y="3262242"/>
            <a:ext cx="3625498" cy="35763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54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FC08-841A-7EB5-C6C0-8A926F2744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D88DD-6239-4A77-1082-4E11C7015AA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24: Application Usage View (Baseline)</a:t>
            </a:r>
            <a:endParaRPr lang="en-US" cap="none" dirty="0"/>
          </a:p>
        </p:txBody>
      </p:sp>
      <p:sp>
        <p:nvSpPr>
          <p:cNvPr id="9" name="TextBox 8">
            <a:extLst>
              <a:ext uri="{FF2B5EF4-FFF2-40B4-BE49-F238E27FC236}">
                <a16:creationId xmlns:a16="http://schemas.microsoft.com/office/drawing/2014/main" id="{D700D546-F3E3-41E4-E114-4174A82DB5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027</a:t>
            </a:r>
          </a:p>
        </p:txBody>
      </p:sp>
      <p:pic>
        <p:nvPicPr>
          <p:cNvPr id="12" name="Picture 11">
            <a:extLst>
              <a:ext uri="{FF2B5EF4-FFF2-40B4-BE49-F238E27FC236}">
                <a16:creationId xmlns:a16="http://schemas.microsoft.com/office/drawing/2014/main" id="{F8D8081A-1DFF-3DD9-FEFB-45E2D135348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22784CB-F51C-3203-AB9B-36C7F8CB72EB}"/>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F61B0D7-7A5F-43D0-D1EF-B768C0049CE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1515B79-72B3-7452-4AEB-967A30678F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C1F92A2-CF59-9501-D932-B428D2BF8FBC}"/>
              </a:ext>
            </a:extLst>
          </p:cNvPr>
          <p:cNvPicPr>
            <a:picLocks noChangeAspect="1"/>
          </p:cNvPicPr>
          <p:nvPr/>
        </p:nvPicPr>
        <p:blipFill>
          <a:blip r:embed="rId5"/>
          <a:stretch>
            <a:fillRect/>
          </a:stretch>
        </p:blipFill>
        <p:spPr>
          <a:xfrm>
            <a:off x="1837970" y="1571323"/>
            <a:ext cx="10156657" cy="3793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1793ADD-A436-D7E4-5259-DC3AFBF6311F}"/>
              </a:ext>
            </a:extLst>
          </p:cNvPr>
          <p:cNvPicPr>
            <a:picLocks noChangeAspect="1"/>
          </p:cNvPicPr>
          <p:nvPr/>
        </p:nvPicPr>
        <p:blipFill>
          <a:blip r:embed="rId6"/>
          <a:stretch>
            <a:fillRect/>
          </a:stretch>
        </p:blipFill>
        <p:spPr>
          <a:xfrm>
            <a:off x="1686560" y="3571357"/>
            <a:ext cx="7467600" cy="27178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569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248F-040D-6101-44C3-1D13D969A7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AD1A28-0E36-5BDE-91A8-85995C0B0E4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25: Application Behavior View (Target)</a:t>
            </a:r>
            <a:endParaRPr lang="en-US" cap="none" dirty="0"/>
          </a:p>
        </p:txBody>
      </p:sp>
      <p:sp>
        <p:nvSpPr>
          <p:cNvPr id="9" name="TextBox 8">
            <a:extLst>
              <a:ext uri="{FF2B5EF4-FFF2-40B4-BE49-F238E27FC236}">
                <a16:creationId xmlns:a16="http://schemas.microsoft.com/office/drawing/2014/main" id="{60BB0900-E12A-B9C6-5C0E-64D0F2DD8F01}"/>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028</a:t>
            </a:r>
          </a:p>
        </p:txBody>
      </p:sp>
      <p:pic>
        <p:nvPicPr>
          <p:cNvPr id="12" name="Picture 11">
            <a:extLst>
              <a:ext uri="{FF2B5EF4-FFF2-40B4-BE49-F238E27FC236}">
                <a16:creationId xmlns:a16="http://schemas.microsoft.com/office/drawing/2014/main" id="{5249E1CC-7575-9DB9-2BC7-9ADB7645AE7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31536CB-3C35-4177-117F-315011F6BF3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520E8D7-BE97-97A0-94E5-3E81FCD8719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EC12BD5-AB09-CD7B-84CC-7DBE3506CB2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4C3D012-B2C9-89BB-5B7C-5CF9A1E263E5}"/>
              </a:ext>
            </a:extLst>
          </p:cNvPr>
          <p:cNvPicPr>
            <a:picLocks noChangeAspect="1"/>
          </p:cNvPicPr>
          <p:nvPr/>
        </p:nvPicPr>
        <p:blipFill>
          <a:blip r:embed="rId5"/>
          <a:stretch>
            <a:fillRect/>
          </a:stretch>
        </p:blipFill>
        <p:spPr>
          <a:xfrm>
            <a:off x="1776230" y="1543533"/>
            <a:ext cx="10232890" cy="404603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8FB108D-971F-712B-2548-0A6A8FC91AC4}"/>
              </a:ext>
            </a:extLst>
          </p:cNvPr>
          <p:cNvPicPr>
            <a:picLocks noChangeAspect="1"/>
          </p:cNvPicPr>
          <p:nvPr/>
        </p:nvPicPr>
        <p:blipFill>
          <a:blip r:embed="rId6"/>
          <a:stretch>
            <a:fillRect/>
          </a:stretch>
        </p:blipFill>
        <p:spPr>
          <a:xfrm>
            <a:off x="4306955" y="3429000"/>
            <a:ext cx="5814710" cy="322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85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4723-13C7-A7DC-4A86-1F30990B9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FE198B-569A-B842-4423-1FA0C76AA5C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26: Application Arch. Gap Analysis</a:t>
            </a:r>
            <a:endParaRPr lang="en-US" cap="none" dirty="0"/>
          </a:p>
        </p:txBody>
      </p:sp>
      <p:sp>
        <p:nvSpPr>
          <p:cNvPr id="9" name="TextBox 8">
            <a:extLst>
              <a:ext uri="{FF2B5EF4-FFF2-40B4-BE49-F238E27FC236}">
                <a16:creationId xmlns:a16="http://schemas.microsoft.com/office/drawing/2014/main" id="{563D25D2-9F18-D6FA-0D83-2E790F5F3ECC}"/>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029</a:t>
            </a:r>
          </a:p>
        </p:txBody>
      </p:sp>
      <p:pic>
        <p:nvPicPr>
          <p:cNvPr id="12" name="Picture 11">
            <a:extLst>
              <a:ext uri="{FF2B5EF4-FFF2-40B4-BE49-F238E27FC236}">
                <a16:creationId xmlns:a16="http://schemas.microsoft.com/office/drawing/2014/main" id="{53A393CA-9F58-41D8-6ABE-75E57B3F6233}"/>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236C8E2-B8E2-6981-77AB-FBA23B5CA7F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A977C65-64AC-C74D-AA42-B16A640BC02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4E42F72-8E85-62E1-3A55-67E0F6359DC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E16F5A3-9C0F-34B2-08A0-5420242B722F}"/>
              </a:ext>
            </a:extLst>
          </p:cNvPr>
          <p:cNvPicPr>
            <a:picLocks noChangeAspect="1"/>
          </p:cNvPicPr>
          <p:nvPr/>
        </p:nvPicPr>
        <p:blipFill>
          <a:blip r:embed="rId5"/>
          <a:stretch>
            <a:fillRect/>
          </a:stretch>
        </p:blipFill>
        <p:spPr>
          <a:xfrm>
            <a:off x="1776230" y="2656638"/>
            <a:ext cx="10271760" cy="3962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E79D90F-8FB9-0008-9693-AEB4E130AE15}"/>
              </a:ext>
            </a:extLst>
          </p:cNvPr>
          <p:cNvPicPr>
            <a:picLocks noChangeAspect="1"/>
          </p:cNvPicPr>
          <p:nvPr/>
        </p:nvPicPr>
        <p:blipFill>
          <a:blip r:embed="rId6"/>
          <a:stretch>
            <a:fillRect/>
          </a:stretch>
        </p:blipFill>
        <p:spPr>
          <a:xfrm>
            <a:off x="5712635" y="1180843"/>
            <a:ext cx="4914725" cy="3095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908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B677-4210-D18C-6EB6-559B894F2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F4F6C-9D5D-76BD-3091-0D5129A2985E}"/>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27: Info Structure View – Business Objects</a:t>
            </a:r>
            <a:endParaRPr lang="en-US" cap="none" dirty="0"/>
          </a:p>
        </p:txBody>
      </p:sp>
      <p:sp>
        <p:nvSpPr>
          <p:cNvPr id="9" name="TextBox 8">
            <a:extLst>
              <a:ext uri="{FF2B5EF4-FFF2-40B4-BE49-F238E27FC236}">
                <a16:creationId xmlns:a16="http://schemas.microsoft.com/office/drawing/2014/main" id="{A6ADE14C-09F9-9D5E-0DB7-83EB5A967F9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030</a:t>
            </a:r>
          </a:p>
        </p:txBody>
      </p:sp>
      <p:pic>
        <p:nvPicPr>
          <p:cNvPr id="12" name="Picture 11">
            <a:extLst>
              <a:ext uri="{FF2B5EF4-FFF2-40B4-BE49-F238E27FC236}">
                <a16:creationId xmlns:a16="http://schemas.microsoft.com/office/drawing/2014/main" id="{966613B2-BA0D-9E83-DFCA-9F5BC564107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80C14B4-79B6-D103-3BBE-6AAAFA66D4A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D75569-016D-721C-F102-35D09A7D3B3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5AA13A-8DF9-29EA-82F1-2CEB9FBE6F0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51B2BF6-D1D0-8634-81EC-65BB481949CD}"/>
              </a:ext>
            </a:extLst>
          </p:cNvPr>
          <p:cNvPicPr>
            <a:picLocks noChangeAspect="1"/>
          </p:cNvPicPr>
          <p:nvPr/>
        </p:nvPicPr>
        <p:blipFill>
          <a:blip r:embed="rId5"/>
          <a:stretch>
            <a:fillRect/>
          </a:stretch>
        </p:blipFill>
        <p:spPr>
          <a:xfrm>
            <a:off x="1816952" y="1638165"/>
            <a:ext cx="10121048" cy="4635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4278D7-1428-9C76-BC5E-1A90774B4E12}"/>
              </a:ext>
            </a:extLst>
          </p:cNvPr>
          <p:cNvPicPr>
            <a:picLocks noChangeAspect="1"/>
          </p:cNvPicPr>
          <p:nvPr/>
        </p:nvPicPr>
        <p:blipFill>
          <a:blip r:embed="rId6"/>
          <a:stretch>
            <a:fillRect/>
          </a:stretch>
        </p:blipFill>
        <p:spPr>
          <a:xfrm>
            <a:off x="6096000" y="1283112"/>
            <a:ext cx="4418744" cy="2423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47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BBB39-0A02-97DB-B1B1-D69374ABD8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4288F8-98DE-FC4B-05DF-B2F297531378}"/>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28: Data Dissemination Diagram</a:t>
            </a:r>
            <a:endParaRPr lang="en-US" cap="none" dirty="0"/>
          </a:p>
        </p:txBody>
      </p:sp>
      <p:sp>
        <p:nvSpPr>
          <p:cNvPr id="9" name="TextBox 8">
            <a:extLst>
              <a:ext uri="{FF2B5EF4-FFF2-40B4-BE49-F238E27FC236}">
                <a16:creationId xmlns:a16="http://schemas.microsoft.com/office/drawing/2014/main" id="{375DCCD7-C1BC-38F5-9885-B688DE07310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031</a:t>
            </a:r>
          </a:p>
        </p:txBody>
      </p:sp>
      <p:pic>
        <p:nvPicPr>
          <p:cNvPr id="12" name="Picture 11">
            <a:extLst>
              <a:ext uri="{FF2B5EF4-FFF2-40B4-BE49-F238E27FC236}">
                <a16:creationId xmlns:a16="http://schemas.microsoft.com/office/drawing/2014/main" id="{225D7B55-90BB-3661-651B-A1C254F3888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EE5F059-4E42-438B-F86A-FED335B084F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19AFCE-6B23-94CE-8359-EB0B6C7367E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EB43A1B-FC03-C05D-B82B-45FE8669753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07E6478-C513-CA38-21D4-E8D182999584}"/>
              </a:ext>
            </a:extLst>
          </p:cNvPr>
          <p:cNvPicPr>
            <a:picLocks noChangeAspect="1"/>
          </p:cNvPicPr>
          <p:nvPr/>
        </p:nvPicPr>
        <p:blipFill>
          <a:blip r:embed="rId5"/>
          <a:stretch>
            <a:fillRect/>
          </a:stretch>
        </p:blipFill>
        <p:spPr>
          <a:xfrm>
            <a:off x="1838265" y="1901333"/>
            <a:ext cx="10153913" cy="42293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1654C21-5FBC-A5B4-45D2-DFB3115D0D59}"/>
              </a:ext>
            </a:extLst>
          </p:cNvPr>
          <p:cNvPicPr>
            <a:picLocks noChangeAspect="1"/>
          </p:cNvPicPr>
          <p:nvPr/>
        </p:nvPicPr>
        <p:blipFill>
          <a:blip r:embed="rId6"/>
          <a:stretch>
            <a:fillRect/>
          </a:stretch>
        </p:blipFill>
        <p:spPr>
          <a:xfrm>
            <a:off x="4886266" y="1212338"/>
            <a:ext cx="6279574" cy="29541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621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F22-878F-02F5-6DCD-78C3AD169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9F70A-218D-A0C4-6CAC-DBB8A3C8176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29: Technology View (Baseline)</a:t>
            </a:r>
            <a:endParaRPr lang="en-US" cap="none" dirty="0"/>
          </a:p>
        </p:txBody>
      </p:sp>
      <p:sp>
        <p:nvSpPr>
          <p:cNvPr id="9" name="TextBox 8">
            <a:extLst>
              <a:ext uri="{FF2B5EF4-FFF2-40B4-BE49-F238E27FC236}">
                <a16:creationId xmlns:a16="http://schemas.microsoft.com/office/drawing/2014/main" id="{0A1823A9-51C4-DF94-33CF-1B469A429C4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032</a:t>
            </a:r>
          </a:p>
        </p:txBody>
      </p:sp>
      <p:pic>
        <p:nvPicPr>
          <p:cNvPr id="12" name="Picture 11">
            <a:extLst>
              <a:ext uri="{FF2B5EF4-FFF2-40B4-BE49-F238E27FC236}">
                <a16:creationId xmlns:a16="http://schemas.microsoft.com/office/drawing/2014/main" id="{9BE50DBB-5B5E-002A-20BE-00DEE515FCBB}"/>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17331F8-5309-9C10-1676-E6F8083203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AFF5B8-423F-E7E9-3733-15D87C89948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FBD24D2-8168-90E2-9BC4-159D01ED48A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211E51F-A377-4727-E794-0E36D874D8CF}"/>
              </a:ext>
            </a:extLst>
          </p:cNvPr>
          <p:cNvPicPr>
            <a:picLocks noChangeAspect="1"/>
          </p:cNvPicPr>
          <p:nvPr/>
        </p:nvPicPr>
        <p:blipFill>
          <a:blip r:embed="rId5"/>
          <a:stretch>
            <a:fillRect/>
          </a:stretch>
        </p:blipFill>
        <p:spPr>
          <a:xfrm>
            <a:off x="1816952" y="1662494"/>
            <a:ext cx="9948327" cy="48341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6BC266A-1FEF-13EC-04D6-7F61331A1F47}"/>
              </a:ext>
            </a:extLst>
          </p:cNvPr>
          <p:cNvPicPr>
            <a:picLocks noChangeAspect="1"/>
          </p:cNvPicPr>
          <p:nvPr/>
        </p:nvPicPr>
        <p:blipFill>
          <a:blip r:embed="rId6"/>
          <a:stretch>
            <a:fillRect/>
          </a:stretch>
        </p:blipFill>
        <p:spPr>
          <a:xfrm>
            <a:off x="4415931" y="1440608"/>
            <a:ext cx="4193244" cy="2638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96616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7220-A89F-CA33-FE1A-F288EA402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0C905-2FAE-94FF-9D29-EAF5FEAB20C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30: Technology View (Target)</a:t>
            </a:r>
            <a:endParaRPr lang="en-US" cap="none" dirty="0"/>
          </a:p>
        </p:txBody>
      </p:sp>
      <p:sp>
        <p:nvSpPr>
          <p:cNvPr id="9" name="TextBox 8">
            <a:extLst>
              <a:ext uri="{FF2B5EF4-FFF2-40B4-BE49-F238E27FC236}">
                <a16:creationId xmlns:a16="http://schemas.microsoft.com/office/drawing/2014/main" id="{3FFA54A5-F094-C1AE-9A9D-0F6A67763CF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033</a:t>
            </a:r>
          </a:p>
        </p:txBody>
      </p:sp>
      <p:pic>
        <p:nvPicPr>
          <p:cNvPr id="12" name="Picture 11">
            <a:extLst>
              <a:ext uri="{FF2B5EF4-FFF2-40B4-BE49-F238E27FC236}">
                <a16:creationId xmlns:a16="http://schemas.microsoft.com/office/drawing/2014/main" id="{FAB5485D-FEB1-1124-4376-B8A1FBD7F56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A4171F-076D-17E8-9934-3A309BF2A03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EA88098-6B23-E7D9-E8C1-5EC3AD5D091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6BB9DAE-AEC7-9EE7-93B5-D9F12CAF8D5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1406139-9379-48EB-CE0C-4624D36CC400}"/>
              </a:ext>
            </a:extLst>
          </p:cNvPr>
          <p:cNvPicPr>
            <a:picLocks noChangeAspect="1"/>
          </p:cNvPicPr>
          <p:nvPr/>
        </p:nvPicPr>
        <p:blipFill>
          <a:blip r:embed="rId5"/>
          <a:stretch>
            <a:fillRect/>
          </a:stretch>
        </p:blipFill>
        <p:spPr>
          <a:xfrm>
            <a:off x="1883007" y="1638166"/>
            <a:ext cx="9794240" cy="49658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1D2665E-3044-FE47-8B09-E402FE1BD42F}"/>
              </a:ext>
            </a:extLst>
          </p:cNvPr>
          <p:cNvPicPr>
            <a:picLocks noChangeAspect="1"/>
          </p:cNvPicPr>
          <p:nvPr/>
        </p:nvPicPr>
        <p:blipFill>
          <a:blip r:embed="rId6"/>
          <a:stretch>
            <a:fillRect/>
          </a:stretch>
        </p:blipFill>
        <p:spPr>
          <a:xfrm>
            <a:off x="4508464" y="1216039"/>
            <a:ext cx="4543325" cy="3149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090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C449-2A4A-7C61-459B-69A0420F93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02F911-8210-F650-2520-2CCB6457A484}"/>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D: Technology Architecture</a:t>
            </a:r>
            <a:br>
              <a:rPr lang="en-US" altLang="zh-CN" cap="none" dirty="0"/>
            </a:br>
            <a:r>
              <a:rPr lang="en-US" altLang="zh-CN" cap="none" dirty="0"/>
              <a:t>- Figure 31: </a:t>
            </a:r>
            <a:r>
              <a:rPr lang="en-US" altLang="zh-CN" sz="2700" cap="none" dirty="0"/>
              <a:t>Data Acquisition from IoT Services (Target)</a:t>
            </a:r>
            <a:endParaRPr lang="en-US" cap="none" dirty="0"/>
          </a:p>
        </p:txBody>
      </p:sp>
      <p:sp>
        <p:nvSpPr>
          <p:cNvPr id="9" name="TextBox 8">
            <a:extLst>
              <a:ext uri="{FF2B5EF4-FFF2-40B4-BE49-F238E27FC236}">
                <a16:creationId xmlns:a16="http://schemas.microsoft.com/office/drawing/2014/main" id="{4670D1F9-2E60-4E0E-D913-A0E718C751A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034</a:t>
            </a:r>
          </a:p>
        </p:txBody>
      </p:sp>
      <p:pic>
        <p:nvPicPr>
          <p:cNvPr id="12" name="Picture 11">
            <a:extLst>
              <a:ext uri="{FF2B5EF4-FFF2-40B4-BE49-F238E27FC236}">
                <a16:creationId xmlns:a16="http://schemas.microsoft.com/office/drawing/2014/main" id="{F5D2D3BE-DB92-D1C8-E980-06C778F16B5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F18CC34-1626-B407-B551-F3C4DF48CD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483A99-5BBF-C551-B481-FBD39F8D498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9057054-5B89-2A87-4880-776A6875F6E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260A3781-7985-5F06-D7B8-6B7A0FB7EBA1}"/>
              </a:ext>
            </a:extLst>
          </p:cNvPr>
          <p:cNvPicPr>
            <a:picLocks noChangeAspect="1"/>
          </p:cNvPicPr>
          <p:nvPr/>
        </p:nvPicPr>
        <p:blipFill>
          <a:blip r:embed="rId5"/>
          <a:stretch>
            <a:fillRect/>
          </a:stretch>
        </p:blipFill>
        <p:spPr>
          <a:xfrm>
            <a:off x="1943967" y="1543533"/>
            <a:ext cx="9733280" cy="50909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6C28ABA-23B8-D720-EEF4-BDF4ED244E8E}"/>
              </a:ext>
            </a:extLst>
          </p:cNvPr>
          <p:cNvPicPr>
            <a:picLocks noChangeAspect="1"/>
          </p:cNvPicPr>
          <p:nvPr/>
        </p:nvPicPr>
        <p:blipFill>
          <a:blip r:embed="rId6"/>
          <a:stretch>
            <a:fillRect/>
          </a:stretch>
        </p:blipFill>
        <p:spPr>
          <a:xfrm>
            <a:off x="4423857" y="1139994"/>
            <a:ext cx="5421183" cy="3433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5805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33367-B4A8-5A52-9C69-9C626FD412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DD81EC-BD66-0E3F-5699-8B52F02AADD1}"/>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32: IoT Services (Target)</a:t>
            </a:r>
            <a:endParaRPr lang="en-US" cap="none" dirty="0"/>
          </a:p>
        </p:txBody>
      </p:sp>
      <p:sp>
        <p:nvSpPr>
          <p:cNvPr id="9" name="TextBox 8">
            <a:extLst>
              <a:ext uri="{FF2B5EF4-FFF2-40B4-BE49-F238E27FC236}">
                <a16:creationId xmlns:a16="http://schemas.microsoft.com/office/drawing/2014/main" id="{D74423AF-FFC1-D6BD-8FFA-5600B88DB71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035</a:t>
            </a:r>
          </a:p>
        </p:txBody>
      </p:sp>
      <p:pic>
        <p:nvPicPr>
          <p:cNvPr id="12" name="Picture 11">
            <a:extLst>
              <a:ext uri="{FF2B5EF4-FFF2-40B4-BE49-F238E27FC236}">
                <a16:creationId xmlns:a16="http://schemas.microsoft.com/office/drawing/2014/main" id="{67D227CC-7FFD-DC2E-FBD1-902CE7D5119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01E592E-2407-9FDE-F294-1872461834A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6E157EA-2C0C-C6FE-E347-1B7DD4FF3CB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8805FBE-A0C0-4364-965D-816F9657F1B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B50C256-035B-2010-4CD3-DD9F690896C6}"/>
              </a:ext>
            </a:extLst>
          </p:cNvPr>
          <p:cNvPicPr>
            <a:picLocks noChangeAspect="1"/>
          </p:cNvPicPr>
          <p:nvPr/>
        </p:nvPicPr>
        <p:blipFill>
          <a:blip r:embed="rId5"/>
          <a:stretch>
            <a:fillRect/>
          </a:stretch>
        </p:blipFill>
        <p:spPr>
          <a:xfrm>
            <a:off x="1816952" y="1591337"/>
            <a:ext cx="10146064" cy="48399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33104B-0400-99AC-621E-22BF51A1884E}"/>
              </a:ext>
            </a:extLst>
          </p:cNvPr>
          <p:cNvPicPr>
            <a:picLocks noChangeAspect="1"/>
          </p:cNvPicPr>
          <p:nvPr/>
        </p:nvPicPr>
        <p:blipFill>
          <a:blip r:embed="rId6"/>
          <a:stretch>
            <a:fillRect/>
          </a:stretch>
        </p:blipFill>
        <p:spPr>
          <a:xfrm>
            <a:off x="4351942" y="1196828"/>
            <a:ext cx="6795418" cy="31922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33726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2486</TotalTime>
  <Words>899</Words>
  <Application>Microsoft Office PowerPoint</Application>
  <PresentationFormat>Widescreen</PresentationFormat>
  <Paragraphs>136</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Phase C: Information System Architecture - App - Figure 22: Application Cooperation View (Baseline)</vt:lpstr>
      <vt:lpstr>Phase C: Information System Architecture - App - Figure 23: Application Cooperation View (Target)</vt:lpstr>
      <vt:lpstr>Phase C: Information System Architecture - App - Figure 24: Application Usage View (Baseline)</vt:lpstr>
      <vt:lpstr>Phase C: Information System Architecture - App - Figure 25: Application Behavior View (Target)</vt:lpstr>
      <vt:lpstr>Phase C: Information System Architecture - App - Figure 26: Application Arch. Gap Analysis</vt:lpstr>
      <vt:lpstr>Phase C: Information System Architecture - Data - Figure 27: Info Structure View – Business Objects</vt:lpstr>
      <vt:lpstr>Phase C: Information System Architecture - Data - Figure 28: Data Dissemination Diagram</vt:lpstr>
      <vt:lpstr>Phase D: Technology Architecture - Figure 29: Technology View (Baseline)</vt:lpstr>
      <vt:lpstr>Phase D: Technology Architecture - Figure 30: Technology View (Target)</vt:lpstr>
      <vt:lpstr>Phase D: Technology Architecture - Figure 31: Data Acquisition from IoT Services (Target)</vt:lpstr>
      <vt:lpstr>Phase D: Technology Architecture - Figure 32: IoT Services (Target)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55</cp:revision>
  <dcterms:created xsi:type="dcterms:W3CDTF">2024-12-16T12:48:57Z</dcterms:created>
  <dcterms:modified xsi:type="dcterms:W3CDTF">2025-03-02T03:43:48Z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